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320" r:id="rId5"/>
    <p:sldId id="298" r:id="rId6"/>
    <p:sldId id="323" r:id="rId7"/>
    <p:sldId id="258" r:id="rId8"/>
    <p:sldId id="296" r:id="rId9"/>
    <p:sldId id="418" r:id="rId10"/>
    <p:sldId id="420" r:id="rId11"/>
    <p:sldId id="428" r:id="rId12"/>
    <p:sldId id="429" r:id="rId13"/>
    <p:sldId id="300" r:id="rId14"/>
    <p:sldId id="427" r:id="rId15"/>
    <p:sldId id="415" r:id="rId16"/>
    <p:sldId id="422" r:id="rId17"/>
    <p:sldId id="314" r:id="rId18"/>
    <p:sldId id="425" r:id="rId19"/>
    <p:sldId id="423" r:id="rId20"/>
    <p:sldId id="424" r:id="rId21"/>
    <p:sldId id="339" r:id="rId22"/>
    <p:sldId id="340" r:id="rId23"/>
    <p:sldId id="337" r:id="rId24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60" y="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CA2AD-4452-4C6E-A567-B8E1DB13E431}" type="datetimeFigureOut">
              <a:rPr lang="tr-TR" smtClean="0"/>
              <a:pPr/>
              <a:t>16.10.2017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B7C08-28C0-43D5-B4C8-E380C243B75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2554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1473168D-68DF-4D6D-9C3D-27668DE43CE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3558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73168D-68DF-4D6D-9C3D-27668DE43CE9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5101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AC9DC8-97F9-4C8F-8F0B-6E0733CF45A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F3993-2771-4E1A-94C9-B4CB212C873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3C9A3-2740-40AB-A5F1-251E8945C8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94AE-1AC8-49A3-9D38-7AC67221634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16.10.2017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D889-B159-48A9-B665-2E7F60F41C3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19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94AE-1AC8-49A3-9D38-7AC67221634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16.10.2017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D889-B159-48A9-B665-2E7F60F41C3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47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94AE-1AC8-49A3-9D38-7AC67221634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16.10.2017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D889-B159-48A9-B665-2E7F60F41C3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75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94AE-1AC8-49A3-9D38-7AC67221634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16.10.2017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D889-B159-48A9-B665-2E7F60F41C3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45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94AE-1AC8-49A3-9D38-7AC67221634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16.10.2017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D889-B159-48A9-B665-2E7F60F41C3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408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94AE-1AC8-49A3-9D38-7AC67221634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16.10.2017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D889-B159-48A9-B665-2E7F60F41C3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37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94AE-1AC8-49A3-9D38-7AC67221634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16.10.2017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D889-B159-48A9-B665-2E7F60F41C3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48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94AE-1AC8-49A3-9D38-7AC67221634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16.10.2017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D889-B159-48A9-B665-2E7F60F41C3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3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9FA5A-1A91-48FC-95BD-9628AA0C68D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94AE-1AC8-49A3-9D38-7AC67221634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16.10.2017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D889-B159-48A9-B665-2E7F60F41C3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87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94AE-1AC8-49A3-9D38-7AC67221634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16.10.2017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D889-B159-48A9-B665-2E7F60F41C3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07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94AE-1AC8-49A3-9D38-7AC67221634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16.10.2017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D889-B159-48A9-B665-2E7F60F41C3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4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600DA-A053-45EE-8E3B-239B45953E4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E3A70-60A6-40DE-8131-A9A3DAE68C0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3F07F-CA2C-40C5-B65B-BB2525D7D0D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A867C-D2BE-45F9-8065-E90C45EEB0A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F75E5-C7D9-492C-BDF7-8E05964DFFC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7ABB6-C35D-4861-9964-FB86C45811F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2CABC-B4E6-41BC-BE6E-2C6B1F1369B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338AD75-F800-4778-8CA8-5E308FB3BF5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946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946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946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946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946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947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947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947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947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947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947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947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947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948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sp>
            <p:nvSpPr>
              <p:cNvPr id="1948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948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948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948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948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948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948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948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949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949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949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949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949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949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950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950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950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950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950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950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950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950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</p:grpSp>
        <p:sp>
          <p:nvSpPr>
            <p:cNvPr id="1950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F4794AE-1AC8-49A3-9D38-7AC672216343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16.10.2017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AB7D889-B159-48A9-B665-2E7F60F41C32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656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1916113"/>
            <a:ext cx="6400800" cy="2273300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b="1" dirty="0" smtClean="0">
                <a:solidFill>
                  <a:srgbClr val="000099"/>
                </a:solidFill>
                <a:latin typeface="Berlin Sans FB Demi" pitchFamily="34" charset="0"/>
              </a:rPr>
              <a:t>SAĞLIK OKURYAZARLIĞI </a:t>
            </a:r>
            <a:br>
              <a:rPr lang="tr-TR" sz="3600" b="1" dirty="0" smtClean="0">
                <a:solidFill>
                  <a:srgbClr val="000099"/>
                </a:solidFill>
                <a:latin typeface="Berlin Sans FB Demi" pitchFamily="34" charset="0"/>
              </a:rPr>
            </a:br>
            <a:r>
              <a:rPr lang="tr-TR" sz="3600" b="1" dirty="0" smtClean="0">
                <a:solidFill>
                  <a:srgbClr val="000099"/>
                </a:solidFill>
                <a:latin typeface="Berlin Sans FB Demi" pitchFamily="34" charset="0"/>
              </a:rPr>
              <a:t/>
            </a:r>
            <a:br>
              <a:rPr lang="tr-TR" sz="3600" b="1" dirty="0" smtClean="0">
                <a:solidFill>
                  <a:srgbClr val="000099"/>
                </a:solidFill>
                <a:latin typeface="Berlin Sans FB Demi" pitchFamily="34" charset="0"/>
              </a:rPr>
            </a:br>
            <a:endParaRPr lang="tr-TR" sz="3600" b="1" dirty="0" smtClean="0">
              <a:solidFill>
                <a:srgbClr val="000099"/>
              </a:solidFill>
              <a:latin typeface="Berlin Sans FB Demi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3212976"/>
            <a:ext cx="6048375" cy="25923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tr-TR" sz="2400" b="1" dirty="0" smtClean="0">
              <a:latin typeface="Arial Narrow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tr-TR" sz="2000" b="1" dirty="0" smtClean="0">
                <a:latin typeface="Arial Narrow" pitchFamily="34" charset="0"/>
                <a:ea typeface="Verdana" pitchFamily="34" charset="0"/>
                <a:cs typeface="Verdana" pitchFamily="34" charset="0"/>
              </a:rPr>
              <a:t>T.C</a:t>
            </a:r>
            <a:r>
              <a:rPr lang="tr-TR" sz="2000" b="1" dirty="0" smtClean="0">
                <a:solidFill>
                  <a:schemeClr val="tx2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2000" b="1" dirty="0" smtClean="0">
                <a:latin typeface="Arial Narrow" pitchFamily="34" charset="0"/>
                <a:ea typeface="Verdana" pitchFamily="34" charset="0"/>
                <a:cs typeface="Verdana" pitchFamily="34" charset="0"/>
              </a:rPr>
              <a:t>Sağlık </a:t>
            </a:r>
            <a:r>
              <a:rPr lang="tr-TR" sz="2000" b="1" dirty="0">
                <a:latin typeface="Arial Narrow" pitchFamily="34" charset="0"/>
                <a:ea typeface="Verdana" pitchFamily="34" charset="0"/>
                <a:cs typeface="Verdana" pitchFamily="34" charset="0"/>
              </a:rPr>
              <a:t>Bakanlığı </a:t>
            </a:r>
            <a:r>
              <a:rPr lang="tr-TR" sz="2000" b="1" dirty="0" smtClean="0">
                <a:latin typeface="Arial Narrow" pitchFamily="34" charset="0"/>
                <a:ea typeface="Verdana" pitchFamily="34" charset="0"/>
                <a:cs typeface="Verdana" pitchFamily="34" charset="0"/>
              </a:rPr>
              <a:t> Türkiye </a:t>
            </a:r>
            <a:r>
              <a:rPr lang="tr-TR" sz="2000" b="1" dirty="0">
                <a:latin typeface="Arial Narrow" pitchFamily="34" charset="0"/>
                <a:ea typeface="Verdana" pitchFamily="34" charset="0"/>
                <a:cs typeface="Verdana" pitchFamily="34" charset="0"/>
              </a:rPr>
              <a:t>Halk Sağlığı Kurumu</a:t>
            </a:r>
            <a:br>
              <a:rPr lang="tr-TR" sz="2000" b="1" dirty="0">
                <a:latin typeface="Arial Narrow" pitchFamily="34" charset="0"/>
                <a:ea typeface="Verdana" pitchFamily="34" charset="0"/>
                <a:cs typeface="Verdana" pitchFamily="34" charset="0"/>
              </a:rPr>
            </a:br>
            <a:r>
              <a:rPr lang="tr-TR" sz="2000" b="1" dirty="0" smtClean="0">
                <a:latin typeface="Arial Narrow" pitchFamily="34" charset="0"/>
                <a:ea typeface="Verdana" pitchFamily="34" charset="0"/>
                <a:cs typeface="Verdana" pitchFamily="34" charset="0"/>
              </a:rPr>
              <a:t>Kayseri İl Sağlık Müdürlüğü</a:t>
            </a:r>
            <a:r>
              <a:rPr lang="tr-T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tr-T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tr-T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tr-TR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tr-TR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tr-TR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tr-TR" sz="1800" b="1" dirty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tr-TR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tr-TR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tr-TR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tr-TR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tr-TR" sz="18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tr-TR" sz="1800" b="1" dirty="0" smtClean="0">
              <a:latin typeface="Century Gothic" pitchFamily="34" charset="0"/>
            </a:endParaRPr>
          </a:p>
        </p:txBody>
      </p:sp>
      <p:sp>
        <p:nvSpPr>
          <p:cNvPr id="307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71396" y="6237312"/>
            <a:ext cx="1905000" cy="457200"/>
          </a:xfrm>
          <a:noFill/>
        </p:spPr>
        <p:txBody>
          <a:bodyPr/>
          <a:lstStyle/>
          <a:p>
            <a:fld id="{FB7BCD36-35C6-471C-AB03-1261B9321469}" type="slidenum">
              <a:rPr lang="tr-TR" smtClean="0"/>
              <a:pPr/>
              <a:t>1</a:t>
            </a:fld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40932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6870700" cy="16002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Sağlık Okuryazarı Olmak İçin….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9FA5A-1A91-48FC-95BD-9628AA0C68DC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  <p:sp>
        <p:nvSpPr>
          <p:cNvPr id="5" name="TextBox 15"/>
          <p:cNvSpPr txBox="1">
            <a:spLocks noGrp="1"/>
          </p:cNvSpPr>
          <p:nvPr>
            <p:ph idx="1"/>
          </p:nvPr>
        </p:nvSpPr>
        <p:spPr bwMode="auto">
          <a:xfrm>
            <a:off x="827584" y="2636912"/>
            <a:ext cx="76962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Sağlıkla ilgili temel bilgileri edin!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Vücudunu yapı </a:t>
            </a:r>
            <a:r>
              <a:rPr lang="tr-TR" sz="2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Comic Sans MS" pitchFamily="66" charset="0"/>
              </a:rPr>
              <a:t>ve</a:t>
            </a:r>
            <a:r>
              <a:rPr kumimoji="0" lang="tr-TR" sz="2600" b="0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 işlevleriyle tanı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!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  <a:lumOff val="25000"/>
                </a:schemeClr>
              </a:solidFill>
              <a:effectLst/>
              <a:uLnTx/>
              <a:uFillTx/>
              <a:latin typeface="Comic Sans MS" pitchFamily="66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Sağlık riskleriyle ve</a:t>
            </a:r>
            <a:r>
              <a:rPr kumimoji="0" lang="tr-TR" sz="2600" b="0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 sağlık hizmetlerinin </a:t>
            </a:r>
            <a:r>
              <a:rPr kumimoji="0" lang="tr-T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kullanımıyla</a:t>
            </a:r>
            <a:r>
              <a:rPr kumimoji="0" lang="tr-TR" sz="2600" b="0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 ilgili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materyalleri okuyup anlamaya çalış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!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  <a:lumOff val="25000"/>
                </a:schemeClr>
              </a:solidFill>
              <a:effectLst/>
              <a:uLnTx/>
              <a:uFillTx/>
              <a:latin typeface="Comic Sans MS" pitchFamily="66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Değişen sağlık koşullarına egemen</a:t>
            </a:r>
            <a:r>
              <a:rPr kumimoji="0" lang="tr-TR" sz="2600" b="0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 ol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!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  <a:lumOff val="25000"/>
                </a:schemeClr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97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9FA5A-1A91-48FC-95BD-9628AA0C68DC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  <p:sp>
        <p:nvSpPr>
          <p:cNvPr id="9" name="TextBox 15"/>
          <p:cNvSpPr txBox="1"/>
          <p:nvPr/>
        </p:nvSpPr>
        <p:spPr>
          <a:xfrm>
            <a:off x="1529408" y="2150843"/>
            <a:ext cx="60851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Öğrendiğin</a:t>
            </a:r>
            <a:r>
              <a:rPr kumimoji="0" lang="tr-TR" sz="2600" b="0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sağlık koruma </a:t>
            </a:r>
            <a:r>
              <a:rPr kumimoji="0" lang="tr-T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bilgilerini uygula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!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Sağlık ve hastalıkla ilgili duyduğun bilgileri eleştirel bir süzgeçten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tr-T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geçirip değerlendir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!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tr-TR" sz="2600" kern="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Sahip olduğun kaynakları </a:t>
            </a:r>
            <a:r>
              <a:rPr kumimoji="0" lang="tr-T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doğru ve anlamlı şekilde kullan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!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Sağlık hizmetlerinden kaliteli ve sana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tr-T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gerekli olanları al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!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5368"/>
            <a:ext cx="72739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40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386209"/>
            <a:ext cx="5184576" cy="1189038"/>
          </a:xfrm>
          <a:solidFill>
            <a:schemeClr val="accent1"/>
          </a:solidFill>
          <a:ln>
            <a:solidFill>
              <a:srgbClr val="9900CC"/>
            </a:solidFill>
          </a:ln>
        </p:spPr>
        <p:txBody>
          <a:bodyPr/>
          <a:lstStyle/>
          <a:p>
            <a:pPr eaLnBrk="1" hangingPunct="1"/>
            <a:r>
              <a:rPr lang="tr-TR" sz="3600" b="1" dirty="0" smtClean="0">
                <a:solidFill>
                  <a:srgbClr val="FF0000"/>
                </a:solidFill>
                <a:latin typeface="Century Gothic" pitchFamily="34" charset="0"/>
              </a:rPr>
              <a:t>İletişim Temelli Hizmet</a:t>
            </a:r>
            <a:endParaRPr lang="tr-TR" sz="4000" b="1" u="sng" dirty="0" smtClean="0">
              <a:solidFill>
                <a:srgbClr val="FF0000"/>
              </a:solidFill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3568" y="2636912"/>
            <a:ext cx="3526160" cy="3961234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tr-TR" dirty="0" smtClean="0">
                <a:solidFill>
                  <a:srgbClr val="000099"/>
                </a:solidFill>
                <a:latin typeface="Century Gothic" pitchFamily="34" charset="0"/>
              </a:rPr>
              <a:t>Anlayış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dirty="0" smtClean="0">
                <a:solidFill>
                  <a:srgbClr val="000099"/>
                </a:solidFill>
                <a:latin typeface="Century Gothic" pitchFamily="34" charset="0"/>
              </a:rPr>
              <a:t>Hoşgörü 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dirty="0" smtClean="0">
                <a:solidFill>
                  <a:srgbClr val="000099"/>
                </a:solidFill>
                <a:latin typeface="Century Gothic" pitchFamily="34" charset="0"/>
              </a:rPr>
              <a:t>Sabır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dirty="0" smtClean="0">
                <a:solidFill>
                  <a:srgbClr val="000099"/>
                </a:solidFill>
                <a:latin typeface="Century Gothic" pitchFamily="34" charset="0"/>
              </a:rPr>
              <a:t>Net mesaj</a:t>
            </a:r>
          </a:p>
          <a:p>
            <a:pPr algn="just" eaLnBrk="1" hangingPunct="1">
              <a:lnSpc>
                <a:spcPct val="90000"/>
              </a:lnSpc>
            </a:pPr>
            <a:endParaRPr lang="tr-TR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tr-TR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tr-TR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z="2000" i="1" dirty="0" smtClean="0">
              <a:solidFill>
                <a:srgbClr val="000099"/>
              </a:solidFill>
              <a:latin typeface="Century Gothic" pitchFamily="34" charset="0"/>
            </a:endParaRPr>
          </a:p>
        </p:txBody>
      </p:sp>
      <p:sp>
        <p:nvSpPr>
          <p:cNvPr id="13314" name="6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0B74E5-2783-4E76-8262-CE6A65A4657D}" type="slidenum">
              <a:rPr lang="tr-TR"/>
              <a:pPr/>
              <a:t>12</a:t>
            </a:fld>
            <a:endParaRPr lang="tr-TR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89138"/>
            <a:ext cx="3240088" cy="38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659"/>
            <a:ext cx="1224136" cy="1008112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F75E5-C7D9-492C-BDF7-8E05964DFFC0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12255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4" y="1723043"/>
            <a:ext cx="46101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902" y="1751499"/>
            <a:ext cx="42291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2699792" y="620688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Sağlık Okuryazarlığı</a:t>
            </a:r>
            <a:endParaRPr lang="tr-T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19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F75E5-C7D9-492C-BDF7-8E05964DFFC0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7" y="404664"/>
            <a:ext cx="12255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BurcuKELES\Desktop\Adsı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3968" y="1090286"/>
            <a:ext cx="6716063" cy="4677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20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F75E5-C7D9-492C-BDF7-8E05964DFFC0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59" y="260648"/>
            <a:ext cx="12255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BurcuKELES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76672"/>
            <a:ext cx="6480720" cy="50405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0270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824" y="260648"/>
            <a:ext cx="4535487" cy="1079500"/>
          </a:xfrm>
        </p:spPr>
        <p:txBody>
          <a:bodyPr/>
          <a:lstStyle/>
          <a:p>
            <a:pPr eaLnBrk="1" hangingPunct="1"/>
            <a:r>
              <a:rPr lang="tr-TR" sz="3200" b="1" dirty="0" smtClean="0">
                <a:solidFill>
                  <a:srgbClr val="FF0000"/>
                </a:solidFill>
                <a:latin typeface="Century Gothic" pitchFamily="34" charset="0"/>
              </a:rPr>
              <a:t>Sağlık Okuryazarlığı Yeterli</a:t>
            </a:r>
          </a:p>
        </p:txBody>
      </p:sp>
      <p:sp>
        <p:nvSpPr>
          <p:cNvPr id="15362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FD5D60-178E-4231-8D3C-A65300E7405C}" type="slidenum">
              <a:rPr lang="tr-TR"/>
              <a:pPr/>
              <a:t>16</a:t>
            </a:fld>
            <a:endParaRPr lang="tr-TR"/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971550" y="2924175"/>
            <a:ext cx="2160588" cy="1512888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2400" b="1" dirty="0" smtClean="0">
                <a:latin typeface="Century Gothic" pitchFamily="34" charset="0"/>
              </a:rPr>
              <a:t>Kişinin </a:t>
            </a:r>
          </a:p>
          <a:p>
            <a:pPr algn="ctr"/>
            <a:r>
              <a:rPr lang="tr-TR" sz="2400" b="1" dirty="0" smtClean="0">
                <a:latin typeface="Century Gothic" pitchFamily="34" charset="0"/>
              </a:rPr>
              <a:t>kazanımları </a:t>
            </a:r>
            <a:endParaRPr lang="tr-TR" sz="2400" b="1" dirty="0">
              <a:latin typeface="Century Gothic" pitchFamily="34" charset="0"/>
            </a:endParaRP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4067175" y="1484313"/>
            <a:ext cx="3240088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tr-TR" sz="14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YAŞAM KALİTESİ ARTAR </a:t>
            </a:r>
          </a:p>
          <a:p>
            <a:pPr algn="ctr"/>
            <a:r>
              <a:rPr lang="tr-TR" sz="2000" b="1" dirty="0" smtClean="0"/>
              <a:t> </a:t>
            </a:r>
            <a:endParaRPr lang="tr-TR" sz="2000" b="1" dirty="0"/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4067175" y="2420938"/>
            <a:ext cx="3600450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100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SAĞLIK HİZMETLERİNDENETKİLİ VE VERİMLİ </a:t>
            </a:r>
          </a:p>
          <a:p>
            <a:pPr algn="ctr"/>
            <a:r>
              <a:rPr lang="tr-TR" sz="1100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YARARLANMA</a:t>
            </a:r>
            <a:endParaRPr lang="tr-TR" sz="1100" b="1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3132138" y="36449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5369" name="Rectangle 11"/>
          <p:cNvSpPr>
            <a:spLocks noChangeArrowheads="1"/>
          </p:cNvSpPr>
          <p:nvPr/>
        </p:nvSpPr>
        <p:spPr bwMode="auto">
          <a:xfrm>
            <a:off x="3995738" y="3500437"/>
            <a:ext cx="3671887" cy="93662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4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DAHA AZ </a:t>
            </a:r>
          </a:p>
          <a:p>
            <a:pPr algn="ctr"/>
            <a:r>
              <a:rPr lang="tr-TR" sz="14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SAĞLIK HARCAMALARI </a:t>
            </a:r>
          </a:p>
        </p:txBody>
      </p:sp>
      <p:sp>
        <p:nvSpPr>
          <p:cNvPr id="15370" name="Line 12"/>
          <p:cNvSpPr>
            <a:spLocks noChangeShapeType="1"/>
          </p:cNvSpPr>
          <p:nvPr/>
        </p:nvSpPr>
        <p:spPr bwMode="auto">
          <a:xfrm flipV="1">
            <a:off x="3132138" y="2997200"/>
            <a:ext cx="8636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5371" name="Line 13"/>
          <p:cNvSpPr>
            <a:spLocks noChangeShapeType="1"/>
          </p:cNvSpPr>
          <p:nvPr/>
        </p:nvSpPr>
        <p:spPr bwMode="auto">
          <a:xfrm flipV="1">
            <a:off x="3059113" y="2276475"/>
            <a:ext cx="86360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5372" name="Rectangle 15"/>
          <p:cNvSpPr>
            <a:spLocks noChangeArrowheads="1"/>
          </p:cNvSpPr>
          <p:nvPr/>
        </p:nvSpPr>
        <p:spPr bwMode="auto">
          <a:xfrm>
            <a:off x="3922714" y="4725144"/>
            <a:ext cx="3744912" cy="116736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4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HİZMET</a:t>
            </a:r>
            <a:endParaRPr lang="tr-TR" sz="1400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tr-TR" sz="14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KALİTESİ ARTAR</a:t>
            </a:r>
          </a:p>
        </p:txBody>
      </p:sp>
      <p:sp>
        <p:nvSpPr>
          <p:cNvPr id="15373" name="Line 16"/>
          <p:cNvSpPr>
            <a:spLocks noChangeShapeType="1"/>
          </p:cNvSpPr>
          <p:nvPr/>
        </p:nvSpPr>
        <p:spPr bwMode="auto">
          <a:xfrm>
            <a:off x="3132138" y="4149725"/>
            <a:ext cx="86360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pic>
        <p:nvPicPr>
          <p:cNvPr id="14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72" y="476672"/>
            <a:ext cx="1224136" cy="1296144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F75E5-C7D9-492C-BDF7-8E05964DFFC0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88640"/>
            <a:ext cx="12255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BurcuKELES\Desktop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6776" y="842601"/>
            <a:ext cx="6589466" cy="4962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1705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F75E5-C7D9-492C-BDF7-8E05964DFFC0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14" y="260648"/>
            <a:ext cx="12255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7936"/>
            <a:ext cx="6126162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688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F75E5-C7D9-492C-BDF7-8E05964DFFC0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12255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8680"/>
            <a:ext cx="5907087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019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125538"/>
            <a:ext cx="7345362" cy="5111750"/>
          </a:xfr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tr-TR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b="1" dirty="0" smtClean="0">
                <a:solidFill>
                  <a:srgbClr val="000099"/>
                </a:solidFill>
                <a:latin typeface="Century Gothic" pitchFamily="34" charset="0"/>
              </a:rPr>
              <a:t>Sağlık Okuryazarlığı (SOY)Nedir?</a:t>
            </a:r>
          </a:p>
          <a:p>
            <a:pPr eaLnBrk="1" hangingPunct="1">
              <a:lnSpc>
                <a:spcPct val="90000"/>
              </a:lnSpc>
            </a:pPr>
            <a:r>
              <a:rPr lang="tr-TR" b="1" dirty="0" smtClean="0">
                <a:solidFill>
                  <a:srgbClr val="000099"/>
                </a:solidFill>
                <a:latin typeface="Century Gothic" pitchFamily="34" charset="0"/>
              </a:rPr>
              <a:t>Sağlık Okuryazarlığı neyi geliştirir?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tr-TR" b="1" dirty="0" smtClean="0">
                <a:solidFill>
                  <a:srgbClr val="000099"/>
                </a:solidFill>
                <a:latin typeface="Century Gothic" pitchFamily="34" charset="0"/>
              </a:rPr>
              <a:t>Sağlık Okuryazarlığı  konulu çalışmalar 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tr-TR" b="1" dirty="0" smtClean="0">
                <a:solidFill>
                  <a:srgbClr val="000099"/>
                </a:solidFill>
                <a:latin typeface="Century Gothic" pitchFamily="34" charset="0"/>
              </a:rPr>
              <a:t>Sağlık Okuryazarlığı Yeterli ve Yetersiz Olduğu Durumlar		</a:t>
            </a:r>
          </a:p>
          <a:p>
            <a:pPr marL="0" indent="0" eaLnBrk="1" hangingPunct="1">
              <a:lnSpc>
                <a:spcPct val="90000"/>
              </a:lnSpc>
              <a:spcBef>
                <a:spcPct val="25000"/>
              </a:spcBef>
              <a:buNone/>
            </a:pPr>
            <a:r>
              <a:rPr lang="tr-TR" b="1" dirty="0">
                <a:solidFill>
                  <a:srgbClr val="000099"/>
                </a:solidFill>
                <a:latin typeface="Century Gothic" pitchFamily="34" charset="0"/>
              </a:rPr>
              <a:t> </a:t>
            </a:r>
            <a:r>
              <a:rPr lang="tr-TR" b="1" dirty="0" smtClean="0">
                <a:solidFill>
                  <a:srgbClr val="000099"/>
                </a:solidFill>
                <a:latin typeface="Century Gothic" pitchFamily="34" charset="0"/>
              </a:rPr>
              <a:t>              Niçin Önemlidir? </a:t>
            </a:r>
          </a:p>
          <a:p>
            <a:pPr marL="0" indent="0" eaLnBrk="1" hangingPunct="1">
              <a:lnSpc>
                <a:spcPct val="90000"/>
              </a:lnSpc>
              <a:spcBef>
                <a:spcPct val="25000"/>
              </a:spcBef>
              <a:buNone/>
            </a:pPr>
            <a:r>
              <a:rPr lang="tr-TR" b="1" dirty="0">
                <a:solidFill>
                  <a:srgbClr val="000099"/>
                </a:solidFill>
                <a:latin typeface="Century Gothic" pitchFamily="34" charset="0"/>
              </a:rPr>
              <a:t>	</a:t>
            </a:r>
            <a:endParaRPr lang="tr-TR" b="1" dirty="0" smtClean="0">
              <a:solidFill>
                <a:srgbClr val="000099"/>
              </a:solidFill>
              <a:latin typeface="Century Gothic" pitchFamily="34" charset="0"/>
            </a:endParaRPr>
          </a:p>
        </p:txBody>
      </p:sp>
      <p:sp>
        <p:nvSpPr>
          <p:cNvPr id="4098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FB946B-B785-4A8E-ACF3-65D84F142BD6}" type="slidenum">
              <a:rPr lang="tr-TR"/>
              <a:pPr/>
              <a:t>2</a:t>
            </a:fld>
            <a:endParaRPr lang="tr-TR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-33992"/>
            <a:ext cx="4536504" cy="1080119"/>
          </a:xfrm>
        </p:spPr>
        <p:txBody>
          <a:bodyPr/>
          <a:lstStyle/>
          <a:p>
            <a:pPr algn="l" eaLnBrk="1" hangingPunct="1"/>
            <a:r>
              <a:rPr lang="tr-TR" sz="3600" b="1" dirty="0" smtClean="0">
                <a:solidFill>
                  <a:srgbClr val="000099"/>
                </a:solidFill>
                <a:latin typeface="Century Gothic" pitchFamily="34" charset="0"/>
              </a:rPr>
              <a:t>	</a:t>
            </a:r>
            <a:r>
              <a:rPr lang="tr-TR" sz="3600" b="1" dirty="0" smtClean="0">
                <a:solidFill>
                  <a:srgbClr val="FF0000"/>
                </a:solidFill>
                <a:latin typeface="Century Gothic" pitchFamily="34" charset="0"/>
              </a:rPr>
              <a:t>SUNU  İÇERİĞİ</a:t>
            </a:r>
            <a:endParaRPr lang="tr-TR" sz="4000" b="1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6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1224136" cy="1296144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ED1B2E-C097-4275-AE42-77E12858AFA2}" type="slidenum">
              <a:rPr lang="tr-TR"/>
              <a:pPr/>
              <a:t>20</a:t>
            </a:fld>
            <a:endParaRPr lang="tr-TR"/>
          </a:p>
        </p:txBody>
      </p:sp>
      <p:sp>
        <p:nvSpPr>
          <p:cNvPr id="43011" name="Oval 4"/>
          <p:cNvSpPr>
            <a:spLocks noChangeArrowheads="1"/>
          </p:cNvSpPr>
          <p:nvPr/>
        </p:nvSpPr>
        <p:spPr bwMode="auto">
          <a:xfrm>
            <a:off x="900113" y="692696"/>
            <a:ext cx="7272288" cy="4824536"/>
          </a:xfrm>
          <a:prstGeom prst="ellipse">
            <a:avLst/>
          </a:prstGeom>
          <a:solidFill>
            <a:srgbClr val="F373C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tr-TR" sz="3200" b="1" dirty="0" smtClean="0">
              <a:solidFill>
                <a:srgbClr val="0000CC"/>
              </a:solidFill>
              <a:latin typeface="Century Gothic" pitchFamily="34" charset="0"/>
            </a:endParaRPr>
          </a:p>
          <a:p>
            <a:pPr algn="ctr"/>
            <a:r>
              <a:rPr lang="tr-TR" sz="3200" b="1" dirty="0" smtClean="0">
                <a:solidFill>
                  <a:srgbClr val="0000CC"/>
                </a:solidFill>
                <a:latin typeface="Century Gothic" pitchFamily="34" charset="0"/>
              </a:rPr>
              <a:t>Önce </a:t>
            </a:r>
            <a:r>
              <a:rPr lang="tr-TR" sz="3200" b="1" dirty="0">
                <a:solidFill>
                  <a:srgbClr val="0000CC"/>
                </a:solidFill>
                <a:latin typeface="Century Gothic" pitchFamily="34" charset="0"/>
              </a:rPr>
              <a:t>para kazanmak için </a:t>
            </a:r>
          </a:p>
          <a:p>
            <a:pPr algn="ctr"/>
            <a:r>
              <a:rPr lang="tr-TR" sz="3200" b="1" dirty="0">
                <a:solidFill>
                  <a:srgbClr val="0000CC"/>
                </a:solidFill>
                <a:latin typeface="Century Gothic" pitchFamily="34" charset="0"/>
              </a:rPr>
              <a:t>sağlığını harcarsın,</a:t>
            </a:r>
          </a:p>
          <a:p>
            <a:pPr algn="ctr"/>
            <a:endParaRPr lang="tr-TR" sz="3200" b="1" dirty="0">
              <a:solidFill>
                <a:srgbClr val="0000CC"/>
              </a:solidFill>
              <a:latin typeface="Century Gothic" pitchFamily="34" charset="0"/>
            </a:endParaRPr>
          </a:p>
          <a:p>
            <a:pPr algn="ctr"/>
            <a:endParaRPr lang="tr-TR" sz="3200" b="1" dirty="0">
              <a:solidFill>
                <a:srgbClr val="0000CC"/>
              </a:solidFill>
              <a:latin typeface="Century Gothic" pitchFamily="34" charset="0"/>
            </a:endParaRPr>
          </a:p>
          <a:p>
            <a:pPr algn="ctr"/>
            <a:r>
              <a:rPr lang="tr-TR" sz="3200" b="1" dirty="0">
                <a:solidFill>
                  <a:srgbClr val="0000CC"/>
                </a:solidFill>
                <a:latin typeface="Century Gothic" pitchFamily="34" charset="0"/>
              </a:rPr>
              <a:t>sonra sağlığını kazanmak için </a:t>
            </a:r>
          </a:p>
          <a:p>
            <a:pPr algn="ctr"/>
            <a:r>
              <a:rPr lang="tr-TR" sz="3200" b="1" dirty="0">
                <a:solidFill>
                  <a:srgbClr val="0000CC"/>
                </a:solidFill>
                <a:latin typeface="Century Gothic" pitchFamily="34" charset="0"/>
              </a:rPr>
              <a:t>paranı harcarsın. </a:t>
            </a:r>
          </a:p>
          <a:p>
            <a:pPr algn="ctr"/>
            <a:endParaRPr lang="tr-TR" sz="3200" b="1" dirty="0">
              <a:solidFill>
                <a:schemeClr val="folHlink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620688"/>
            <a:ext cx="7414592" cy="4896197"/>
          </a:xfrm>
        </p:spPr>
        <p:txBody>
          <a:bodyPr/>
          <a:lstStyle/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tr-TR" sz="3600" b="1" dirty="0" smtClean="0">
                <a:solidFill>
                  <a:srgbClr val="9900CC"/>
                </a:solidFill>
                <a:latin typeface="Century Gothic" pitchFamily="34" charset="0"/>
              </a:rPr>
              <a:t/>
            </a:r>
            <a:br>
              <a:rPr lang="tr-TR" sz="3600" b="1" dirty="0" smtClean="0">
                <a:solidFill>
                  <a:srgbClr val="9900CC"/>
                </a:solidFill>
                <a:latin typeface="Century Gothic" pitchFamily="34" charset="0"/>
              </a:rPr>
            </a:br>
            <a:r>
              <a:rPr lang="tr-TR" sz="3600" b="1" dirty="0" smtClean="0">
                <a:solidFill>
                  <a:srgbClr val="9900CC"/>
                </a:solidFill>
                <a:latin typeface="Century Gothic" pitchFamily="34" charset="0"/>
              </a:rPr>
              <a:t/>
            </a:r>
            <a:br>
              <a:rPr lang="tr-TR" sz="3600" b="1" dirty="0" smtClean="0">
                <a:solidFill>
                  <a:srgbClr val="9900CC"/>
                </a:solidFill>
                <a:latin typeface="Century Gothic" pitchFamily="34" charset="0"/>
              </a:rPr>
            </a:br>
            <a:endParaRPr lang="tr-TR" sz="3600" b="1" dirty="0" smtClean="0">
              <a:solidFill>
                <a:srgbClr val="9900CC"/>
              </a:solidFill>
              <a:latin typeface="Century Gothic" pitchFamily="34" charset="0"/>
            </a:endParaRPr>
          </a:p>
          <a:p>
            <a:pPr eaLnBrk="1" hangingPunct="1"/>
            <a:endParaRPr lang="tr-TR" sz="3600" dirty="0" smtClean="0">
              <a:latin typeface="Century Gothic" pitchFamily="34" charset="0"/>
            </a:endParaRPr>
          </a:p>
        </p:txBody>
      </p:sp>
      <p:sp>
        <p:nvSpPr>
          <p:cNvPr id="4403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BBDEC5-A99F-493C-A7A9-D92B080D6726}" type="slidenum">
              <a:rPr lang="tr-TR"/>
              <a:pPr/>
              <a:t>21</a:t>
            </a:fld>
            <a:endParaRPr lang="tr-TR"/>
          </a:p>
        </p:txBody>
      </p:sp>
      <p:sp>
        <p:nvSpPr>
          <p:cNvPr id="4" name="3 Oval"/>
          <p:cNvSpPr/>
          <p:nvPr/>
        </p:nvSpPr>
        <p:spPr>
          <a:xfrm>
            <a:off x="4644008" y="3055496"/>
            <a:ext cx="2827848" cy="2520280"/>
          </a:xfrm>
          <a:prstGeom prst="ellipse">
            <a:avLst/>
          </a:prstGeom>
          <a:solidFill>
            <a:srgbClr val="F373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9900CC"/>
                </a:solidFill>
                <a:latin typeface="Century Gothic" pitchFamily="34" charset="0"/>
              </a:rPr>
              <a:t> </a:t>
            </a:r>
            <a:r>
              <a:rPr lang="tr-TR" sz="20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Hayatta en çok şeye sahip       olmak değil. </a:t>
            </a:r>
            <a:endParaRPr lang="tr-TR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971600" y="2060848"/>
            <a:ext cx="2952328" cy="2644599"/>
          </a:xfrm>
          <a:prstGeom prst="ellipse">
            <a:avLst/>
          </a:prstGeom>
          <a:solidFill>
            <a:srgbClr val="F373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kern="0" dirty="0" smtClean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tr-TR" sz="2000" b="1" kern="0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tr-TR" sz="2000" b="1" kern="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En az şeye ihtiyaç duymaktır.</a:t>
            </a:r>
            <a:r>
              <a:rPr lang="tr-TR" sz="3600" b="1" kern="0" dirty="0">
                <a:solidFill>
                  <a:srgbClr val="9900CC"/>
                </a:solidFill>
                <a:latin typeface="Century Gothic" pitchFamily="34" charset="0"/>
              </a:rPr>
              <a:t/>
            </a:r>
            <a:br>
              <a:rPr lang="tr-TR" sz="3600" b="1" kern="0" dirty="0">
                <a:solidFill>
                  <a:srgbClr val="9900CC"/>
                </a:solidFill>
                <a:latin typeface="Century Gothic" pitchFamily="34" charset="0"/>
              </a:rPr>
            </a:br>
            <a:r>
              <a:rPr lang="tr-TR" sz="3600" b="1" kern="0" dirty="0">
                <a:solidFill>
                  <a:srgbClr val="9900CC"/>
                </a:solidFill>
                <a:latin typeface="Century Gothic" pitchFamily="34" charset="0"/>
              </a:rPr>
              <a:t/>
            </a:r>
            <a:br>
              <a:rPr lang="tr-TR" sz="3600" b="1" kern="0" dirty="0">
                <a:solidFill>
                  <a:srgbClr val="9900CC"/>
                </a:solidFill>
                <a:latin typeface="Century Gothic" pitchFamily="34" charset="0"/>
              </a:rPr>
            </a:b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6365749" y="5805264"/>
            <a:ext cx="1662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3600" b="1" kern="0" dirty="0">
                <a:solidFill>
                  <a:srgbClr val="0000CC"/>
                </a:solidFill>
                <a:latin typeface="Century Gothic" pitchFamily="34" charset="0"/>
              </a:rPr>
              <a:t>Eflatun</a:t>
            </a:r>
          </a:p>
        </p:txBody>
      </p:sp>
      <p:sp>
        <p:nvSpPr>
          <p:cNvPr id="15" name="Bulut 14"/>
          <p:cNvSpPr/>
          <p:nvPr/>
        </p:nvSpPr>
        <p:spPr>
          <a:xfrm>
            <a:off x="1763688" y="476672"/>
            <a:ext cx="5616624" cy="14401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3200" dirty="0">
                <a:solidFill>
                  <a:srgbClr val="99CCFF">
                    <a:lumMod val="50000"/>
                  </a:srgbClr>
                </a:solidFill>
              </a:rPr>
              <a:t>Önemli Olan</a:t>
            </a:r>
          </a:p>
        </p:txBody>
      </p:sp>
      <p:sp>
        <p:nvSpPr>
          <p:cNvPr id="16" name="Çentikli Sağ Ok 15"/>
          <p:cNvSpPr/>
          <p:nvPr/>
        </p:nvSpPr>
        <p:spPr>
          <a:xfrm rot="1402381">
            <a:off x="4016056" y="3619397"/>
            <a:ext cx="561245" cy="5040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7705725" cy="5761038"/>
          </a:xfrm>
        </p:spPr>
        <p:txBody>
          <a:bodyPr/>
          <a:lstStyle/>
          <a:p>
            <a:pPr eaLnBrk="1" hangingPunct="1"/>
            <a:r>
              <a:rPr lang="tr-TR" sz="3600" b="1" dirty="0" smtClean="0">
                <a:solidFill>
                  <a:srgbClr val="9900CC"/>
                </a:solidFill>
                <a:latin typeface="Century Gothic" pitchFamily="34" charset="0"/>
              </a:rPr>
              <a:t/>
            </a:r>
            <a:br>
              <a:rPr lang="tr-TR" sz="3600" b="1" dirty="0" smtClean="0">
                <a:solidFill>
                  <a:srgbClr val="9900CC"/>
                </a:solidFill>
                <a:latin typeface="Century Gothic" pitchFamily="34" charset="0"/>
              </a:rPr>
            </a:br>
            <a:r>
              <a:rPr lang="tr-TR" sz="3600" b="1" dirty="0">
                <a:solidFill>
                  <a:srgbClr val="9900CC"/>
                </a:solidFill>
                <a:latin typeface="Century Gothic" pitchFamily="34" charset="0"/>
              </a:rPr>
              <a:t/>
            </a:r>
            <a:br>
              <a:rPr lang="tr-TR" sz="3600" b="1" dirty="0">
                <a:solidFill>
                  <a:srgbClr val="9900CC"/>
                </a:solidFill>
                <a:latin typeface="Century Gothic" pitchFamily="34" charset="0"/>
              </a:rPr>
            </a:br>
            <a:r>
              <a:rPr lang="tr-TR" sz="3600" b="1" dirty="0" smtClean="0">
                <a:solidFill>
                  <a:srgbClr val="9900CC"/>
                </a:solidFill>
                <a:latin typeface="Century Gothic" pitchFamily="34" charset="0"/>
              </a:rPr>
              <a:t/>
            </a:r>
            <a:br>
              <a:rPr lang="tr-TR" sz="3600" b="1" dirty="0" smtClean="0">
                <a:solidFill>
                  <a:srgbClr val="9900CC"/>
                </a:solidFill>
                <a:latin typeface="Century Gothic" pitchFamily="34" charset="0"/>
              </a:rPr>
            </a:br>
            <a:r>
              <a:rPr lang="tr-TR" sz="3600" b="1" dirty="0">
                <a:solidFill>
                  <a:srgbClr val="9900CC"/>
                </a:solidFill>
                <a:latin typeface="Century Gothic" pitchFamily="34" charset="0"/>
              </a:rPr>
              <a:t/>
            </a:r>
            <a:br>
              <a:rPr lang="tr-TR" sz="3600" b="1" dirty="0">
                <a:solidFill>
                  <a:srgbClr val="9900CC"/>
                </a:solidFill>
                <a:latin typeface="Century Gothic" pitchFamily="34" charset="0"/>
              </a:rPr>
            </a:br>
            <a:r>
              <a:rPr lang="tr-TR" sz="3600" b="1" dirty="0" smtClean="0">
                <a:solidFill>
                  <a:srgbClr val="9900CC"/>
                </a:solidFill>
                <a:latin typeface="Century Gothic" pitchFamily="34" charset="0"/>
              </a:rPr>
              <a:t/>
            </a:r>
            <a:br>
              <a:rPr lang="tr-TR" sz="3600" b="1" dirty="0" smtClean="0">
                <a:solidFill>
                  <a:srgbClr val="9900CC"/>
                </a:solidFill>
                <a:latin typeface="Century Gothic" pitchFamily="34" charset="0"/>
              </a:rPr>
            </a:br>
            <a:r>
              <a:rPr lang="tr-TR" sz="3600" b="1" dirty="0">
                <a:solidFill>
                  <a:srgbClr val="9900CC"/>
                </a:solidFill>
                <a:latin typeface="Century Gothic" pitchFamily="34" charset="0"/>
              </a:rPr>
              <a:t/>
            </a:r>
            <a:br>
              <a:rPr lang="tr-TR" sz="3600" b="1" dirty="0">
                <a:solidFill>
                  <a:srgbClr val="9900CC"/>
                </a:solidFill>
                <a:latin typeface="Century Gothic" pitchFamily="34" charset="0"/>
              </a:rPr>
            </a:br>
            <a:r>
              <a:rPr lang="tr-TR" sz="3600" b="1" dirty="0" smtClean="0">
                <a:solidFill>
                  <a:srgbClr val="9900CC"/>
                </a:solidFill>
                <a:latin typeface="Century Gothic" pitchFamily="34" charset="0"/>
              </a:rPr>
              <a:t/>
            </a:r>
            <a:br>
              <a:rPr lang="tr-TR" sz="3600" b="1" dirty="0" smtClean="0">
                <a:solidFill>
                  <a:srgbClr val="9900CC"/>
                </a:solidFill>
                <a:latin typeface="Century Gothic" pitchFamily="34" charset="0"/>
              </a:rPr>
            </a:br>
            <a:r>
              <a:rPr lang="tr-TR" sz="72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Teşekkürler</a:t>
            </a:r>
            <a:r>
              <a:rPr lang="tr-TR" sz="3600" b="1" dirty="0">
                <a:solidFill>
                  <a:srgbClr val="9900CC"/>
                </a:solidFill>
                <a:latin typeface="Century Gothic" pitchFamily="34" charset="0"/>
              </a:rPr>
              <a:t/>
            </a:r>
            <a:br>
              <a:rPr lang="tr-TR" sz="3600" b="1" dirty="0">
                <a:solidFill>
                  <a:srgbClr val="9900CC"/>
                </a:solidFill>
                <a:latin typeface="Century Gothic" pitchFamily="34" charset="0"/>
              </a:rPr>
            </a:br>
            <a:r>
              <a:rPr lang="tr-TR" sz="3600" b="1" dirty="0" smtClean="0">
                <a:solidFill>
                  <a:srgbClr val="9900CC"/>
                </a:solidFill>
                <a:latin typeface="Century Gothic" pitchFamily="34" charset="0"/>
              </a:rPr>
              <a:t>			</a:t>
            </a:r>
            <a:br>
              <a:rPr lang="tr-TR" sz="3600" b="1" dirty="0" smtClean="0">
                <a:solidFill>
                  <a:srgbClr val="9900CC"/>
                </a:solidFill>
                <a:latin typeface="Century Gothic" pitchFamily="34" charset="0"/>
              </a:rPr>
            </a:br>
            <a:r>
              <a:rPr lang="tr-TR" sz="2800" b="1" dirty="0">
                <a:latin typeface="Century Gothic" pitchFamily="34" charset="0"/>
              </a:rPr>
              <a:t/>
            </a:r>
            <a:br>
              <a:rPr lang="tr-TR" sz="2800" b="1" dirty="0">
                <a:latin typeface="Century Gothic" pitchFamily="34" charset="0"/>
              </a:rPr>
            </a:br>
            <a:r>
              <a:rPr lang="tr-TR" sz="2800" b="1" dirty="0" smtClean="0">
                <a:latin typeface="Century Gothic" pitchFamily="34" charset="0"/>
              </a:rPr>
              <a:t/>
            </a:r>
            <a:br>
              <a:rPr lang="tr-TR" sz="2800" b="1" dirty="0" smtClean="0">
                <a:latin typeface="Century Gothic" pitchFamily="34" charset="0"/>
              </a:rPr>
            </a:br>
            <a:r>
              <a:rPr lang="tr-TR" sz="2800" b="1" dirty="0" smtClean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tr-TR" sz="2800" b="1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tr-TR" sz="2800" b="1" dirty="0" smtClean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tr-TR" sz="2800" b="1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tr-TR" sz="2400" b="1" dirty="0" smtClean="0">
                <a:latin typeface="Century Gothic" pitchFamily="34" charset="0"/>
              </a:rPr>
              <a:t>T.C</a:t>
            </a:r>
            <a:r>
              <a:rPr lang="tr-TR" sz="24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tr-TR" sz="2400" b="1" dirty="0" smtClean="0">
                <a:latin typeface="Century Gothic" pitchFamily="34" charset="0"/>
              </a:rPr>
              <a:t>Sağlık Bakanlığı Türkiye Halk Sağlığı Kurumu</a:t>
            </a:r>
            <a:br>
              <a:rPr lang="tr-TR" sz="2400" b="1" dirty="0" smtClean="0">
                <a:latin typeface="Century Gothic" pitchFamily="34" charset="0"/>
              </a:rPr>
            </a:br>
            <a:r>
              <a:rPr lang="tr-TR" sz="2400" b="1" dirty="0" smtClean="0">
                <a:latin typeface="Century Gothic" pitchFamily="34" charset="0"/>
              </a:rPr>
              <a:t>Tel/ </a:t>
            </a:r>
            <a:r>
              <a:rPr lang="tr-TR" sz="2400" b="1" dirty="0" err="1" smtClean="0">
                <a:latin typeface="Century Gothic" pitchFamily="34" charset="0"/>
              </a:rPr>
              <a:t>Fax</a:t>
            </a:r>
            <a:r>
              <a:rPr lang="tr-TR" sz="2400" b="1" dirty="0" smtClean="0">
                <a:latin typeface="Century Gothic" pitchFamily="34" charset="0"/>
              </a:rPr>
              <a:t> : 0 312 5655246</a:t>
            </a:r>
            <a:br>
              <a:rPr lang="tr-TR" sz="2400" b="1" dirty="0" smtClean="0">
                <a:latin typeface="Century Gothic" pitchFamily="34" charset="0"/>
              </a:rPr>
            </a:br>
            <a:endParaRPr lang="tr-TR" sz="2400" b="1" dirty="0" smtClean="0">
              <a:solidFill>
                <a:srgbClr val="9900CC"/>
              </a:solidFill>
              <a:latin typeface="Century Gothic" pitchFamily="34" charset="0"/>
            </a:endParaRPr>
          </a:p>
        </p:txBody>
      </p:sp>
      <p:sp>
        <p:nvSpPr>
          <p:cNvPr id="45058" name="4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6F853C-4C2E-45C7-9B5C-1E0E6A53DBB3}" type="slidenum">
              <a:rPr lang="tr-TR"/>
              <a:pPr/>
              <a:t>22</a:t>
            </a:fld>
            <a:endParaRPr lang="tr-TR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832" y="188640"/>
            <a:ext cx="4535487" cy="1116013"/>
          </a:xfrm>
          <a:noFill/>
        </p:spPr>
        <p:txBody>
          <a:bodyPr/>
          <a:lstStyle/>
          <a:p>
            <a:pPr eaLnBrk="1" hangingPunct="1"/>
            <a:r>
              <a:rPr lang="tr-TR" sz="3200" b="1" dirty="0" smtClean="0">
                <a:solidFill>
                  <a:srgbClr val="FF0000"/>
                </a:solidFill>
                <a:latin typeface="Century Gothic" pitchFamily="34" charset="0"/>
              </a:rPr>
              <a:t>Sağlık Okuryazarlığı</a:t>
            </a:r>
            <a:r>
              <a:rPr lang="tr-TR" sz="320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tr-TR" sz="3200" b="1" dirty="0" smtClean="0">
                <a:solidFill>
                  <a:srgbClr val="FF0000"/>
                </a:solidFill>
                <a:latin typeface="Century Gothic" pitchFamily="34" charset="0"/>
              </a:rPr>
              <a:t>TANIM</a:t>
            </a:r>
            <a:endParaRPr lang="tr-TR" sz="3200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41438"/>
            <a:ext cx="7486650" cy="4144962"/>
          </a:xfrm>
        </p:spPr>
        <p:txBody>
          <a:bodyPr/>
          <a:lstStyle/>
          <a:p>
            <a:pPr algn="just" eaLnBrk="1" hangingPunct="1">
              <a:buFontTx/>
              <a:buNone/>
            </a:pPr>
            <a:endParaRPr lang="tr-TR" b="1" dirty="0" smtClean="0">
              <a:solidFill>
                <a:srgbClr val="000099"/>
              </a:solidFill>
              <a:sym typeface="Wingdings" pitchFamily="2" charset="2"/>
            </a:endParaRPr>
          </a:p>
          <a:p>
            <a:pPr algn="just" eaLnBrk="1" hangingPunct="1">
              <a:buFontTx/>
              <a:buNone/>
            </a:pPr>
            <a:r>
              <a:rPr lang="tr-TR" b="1" dirty="0" smtClean="0">
                <a:solidFill>
                  <a:srgbClr val="000099"/>
                </a:solidFill>
                <a:sym typeface="Wingdings" pitchFamily="2" charset="2"/>
              </a:rPr>
              <a:t></a:t>
            </a:r>
            <a:r>
              <a:rPr lang="tr-TR" sz="2800" b="1" dirty="0" smtClean="0">
                <a:solidFill>
                  <a:srgbClr val="000099"/>
                </a:solidFill>
                <a:latin typeface="Century Gothic" pitchFamily="34" charset="0"/>
                <a:sym typeface="Wingdings" pitchFamily="2" charset="2"/>
              </a:rPr>
              <a:t>”Sağlık okur yazarlığı,</a:t>
            </a:r>
            <a:r>
              <a:rPr lang="tr-TR" sz="2800" b="1" dirty="0">
                <a:solidFill>
                  <a:srgbClr val="000099"/>
                </a:solidFill>
                <a:latin typeface="Century Gothic" pitchFamily="34" charset="0"/>
                <a:sym typeface="Wingdings" pitchFamily="2" charset="2"/>
              </a:rPr>
              <a:t> </a:t>
            </a:r>
            <a:r>
              <a:rPr lang="tr-TR" sz="2800" b="1" dirty="0" smtClean="0">
                <a:solidFill>
                  <a:srgbClr val="000099"/>
                </a:solidFill>
                <a:latin typeface="Century Gothic" pitchFamily="34" charset="0"/>
                <a:sym typeface="Wingdings" pitchFamily="2" charset="2"/>
              </a:rPr>
              <a:t>bireyin temel sağlık bilgilerini okuyabilme, anlayabilme, yorumlayabilme ve sağlığı ile ilgili uygun kararlar verebilme yeteneği olarak</a:t>
            </a:r>
            <a:r>
              <a:rPr lang="tr-TR" sz="2800" b="1" dirty="0" smtClean="0">
                <a:solidFill>
                  <a:srgbClr val="000099"/>
                </a:solidFill>
                <a:latin typeface="Century Gothic" pitchFamily="34" charset="0"/>
              </a:rPr>
              <a:t> tanımlanabilir”.*</a:t>
            </a:r>
          </a:p>
          <a:p>
            <a:pPr algn="just" eaLnBrk="1" hangingPunct="1">
              <a:buFontTx/>
              <a:buNone/>
            </a:pPr>
            <a:endParaRPr lang="tr-TR" sz="2800" dirty="0" smtClean="0">
              <a:solidFill>
                <a:srgbClr val="000099"/>
              </a:solidFill>
              <a:latin typeface="Century Gothic" pitchFamily="34" charset="0"/>
            </a:endParaRPr>
          </a:p>
        </p:txBody>
      </p:sp>
      <p:sp>
        <p:nvSpPr>
          <p:cNvPr id="6146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407E9D-F284-40F0-AB1C-C5E916FB41B1}" type="slidenum">
              <a:rPr lang="tr-TR"/>
              <a:pPr/>
              <a:t>3</a:t>
            </a:fld>
            <a:endParaRPr lang="tr-TR" dirty="0"/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2051720" y="5157193"/>
            <a:ext cx="626469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tr-TR" sz="1400" b="1" dirty="0" smtClean="0"/>
          </a:p>
          <a:p>
            <a:r>
              <a:rPr lang="tr-TR" sz="1600" b="1" dirty="0" smtClean="0"/>
              <a:t>* </a:t>
            </a:r>
            <a:r>
              <a:rPr lang="tr-TR" sz="1600" b="1" dirty="0"/>
              <a:t>Kaynak: “</a:t>
            </a:r>
            <a:r>
              <a:rPr lang="tr-TR" sz="1600" b="1" dirty="0" err="1"/>
              <a:t>Healthy</a:t>
            </a:r>
            <a:r>
              <a:rPr lang="tr-TR" sz="1600" b="1" dirty="0"/>
              <a:t> People 2010:Understanding </a:t>
            </a:r>
            <a:r>
              <a:rPr lang="tr-TR" sz="1600" b="1" dirty="0" err="1"/>
              <a:t>and</a:t>
            </a:r>
            <a:r>
              <a:rPr lang="tr-TR" sz="1600" b="1" dirty="0"/>
              <a:t> </a:t>
            </a:r>
            <a:r>
              <a:rPr lang="tr-TR" sz="1600" b="1" dirty="0" err="1"/>
              <a:t>improving</a:t>
            </a:r>
            <a:r>
              <a:rPr lang="tr-TR" sz="1600" b="1" dirty="0"/>
              <a:t> </a:t>
            </a:r>
            <a:r>
              <a:rPr lang="tr-TR" sz="1600" b="1" dirty="0" err="1"/>
              <a:t>health</a:t>
            </a:r>
            <a:r>
              <a:rPr lang="tr-TR" sz="1600" b="1" dirty="0" smtClean="0"/>
              <a:t>”</a:t>
            </a:r>
            <a:endParaRPr lang="tr-TR" sz="1600" b="1" dirty="0"/>
          </a:p>
        </p:txBody>
      </p:sp>
      <p:pic>
        <p:nvPicPr>
          <p:cNvPr id="7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1473"/>
            <a:ext cx="936104" cy="873271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404664"/>
            <a:ext cx="4608513" cy="1079500"/>
          </a:xfrm>
          <a:noFill/>
        </p:spPr>
        <p:txBody>
          <a:bodyPr/>
          <a:lstStyle/>
          <a:p>
            <a:pPr eaLnBrk="1" hangingPunct="1"/>
            <a:r>
              <a:rPr lang="tr-TR" sz="4000" b="1" dirty="0" smtClean="0">
                <a:solidFill>
                  <a:srgbClr val="FF0000"/>
                </a:solidFill>
                <a:latin typeface="Century Gothic" pitchFamily="34" charset="0"/>
              </a:rPr>
              <a:t/>
            </a:r>
            <a:br>
              <a:rPr lang="tr-TR" sz="4000" b="1" dirty="0" smtClean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tr-TR" sz="3200" b="1" dirty="0" smtClean="0">
                <a:solidFill>
                  <a:srgbClr val="FF0000"/>
                </a:solidFill>
                <a:latin typeface="Century Gothic" pitchFamily="34" charset="0"/>
              </a:rPr>
              <a:t>Sağlık Okuryazarlığı nedir</a:t>
            </a:r>
            <a:r>
              <a:rPr lang="tr-TR" sz="3200" dirty="0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84313"/>
            <a:ext cx="7847013" cy="446563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tr-TR" smtClean="0">
              <a:sym typeface="Wingdings" pitchFamily="2" charset="2"/>
            </a:endParaRPr>
          </a:p>
          <a:p>
            <a:pPr eaLnBrk="1" hangingPunct="1"/>
            <a:endParaRPr lang="tr-TR" smtClean="0">
              <a:solidFill>
                <a:schemeClr val="hlink"/>
              </a:solidFill>
              <a:latin typeface="Century Gothic" pitchFamily="34" charset="0"/>
            </a:endParaRPr>
          </a:p>
        </p:txBody>
      </p:sp>
      <p:sp>
        <p:nvSpPr>
          <p:cNvPr id="819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354868-45C8-40D7-A2D7-139D31F1F2E3}" type="slidenum">
              <a:rPr lang="tr-TR"/>
              <a:pPr/>
              <a:t>4</a:t>
            </a:fld>
            <a:endParaRPr lang="tr-TR"/>
          </a:p>
        </p:txBody>
      </p:sp>
      <p:sp>
        <p:nvSpPr>
          <p:cNvPr id="8198" name="Oval 15"/>
          <p:cNvSpPr>
            <a:spLocks noChangeArrowheads="1"/>
          </p:cNvSpPr>
          <p:nvPr/>
        </p:nvSpPr>
        <p:spPr bwMode="auto">
          <a:xfrm>
            <a:off x="1547664" y="1988840"/>
            <a:ext cx="6408738" cy="3527425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tr-TR" sz="2400" b="1" dirty="0">
              <a:solidFill>
                <a:schemeClr val="folHlink"/>
              </a:solidFill>
            </a:endParaRPr>
          </a:p>
          <a:p>
            <a:pPr algn="ctr"/>
            <a:r>
              <a:rPr lang="tr-TR" sz="3200" b="1" dirty="0">
                <a:solidFill>
                  <a:srgbClr val="0000CC"/>
                </a:solidFill>
                <a:latin typeface="Century Gothic" pitchFamily="34" charset="0"/>
              </a:rPr>
              <a:t>Sağlığın korunması ve </a:t>
            </a:r>
          </a:p>
          <a:p>
            <a:pPr algn="ctr"/>
            <a:r>
              <a:rPr lang="tr-TR" sz="3200" b="1" dirty="0">
                <a:solidFill>
                  <a:srgbClr val="0000CC"/>
                </a:solidFill>
                <a:latin typeface="Century Gothic" pitchFamily="34" charset="0"/>
              </a:rPr>
              <a:t>sürdürülmesi için </a:t>
            </a:r>
          </a:p>
          <a:p>
            <a:pPr algn="ctr"/>
            <a:r>
              <a:rPr lang="tr-TR" sz="3200" b="1" dirty="0">
                <a:solidFill>
                  <a:srgbClr val="0000CC"/>
                </a:solidFill>
                <a:latin typeface="Century Gothic" pitchFamily="34" charset="0"/>
              </a:rPr>
              <a:t>kültür oluşturma aracıdır.</a:t>
            </a:r>
          </a:p>
          <a:p>
            <a:pPr lvl="1" algn="ctr"/>
            <a:endParaRPr lang="tr-TR" sz="3200" b="1" dirty="0">
              <a:solidFill>
                <a:schemeClr val="folHlink"/>
              </a:solidFill>
              <a:latin typeface="Century Gothic" pitchFamily="34" charset="0"/>
            </a:endParaRPr>
          </a:p>
          <a:p>
            <a:pPr algn="ctr"/>
            <a:endParaRPr lang="tr-TR" sz="3200" dirty="0">
              <a:latin typeface="Century Gothic" pitchFamily="34" charset="0"/>
            </a:endParaRPr>
          </a:p>
        </p:txBody>
      </p:sp>
      <p:pic>
        <p:nvPicPr>
          <p:cNvPr id="7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95" y="404664"/>
            <a:ext cx="1224136" cy="1296144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5" y="188640"/>
            <a:ext cx="5184576" cy="1008112"/>
          </a:xfrm>
          <a:noFill/>
        </p:spPr>
        <p:txBody>
          <a:bodyPr/>
          <a:lstStyle/>
          <a:p>
            <a:pPr eaLnBrk="1" hangingPunct="1"/>
            <a:r>
              <a:rPr lang="tr-TR" sz="3200" b="1" dirty="0" smtClean="0">
                <a:solidFill>
                  <a:srgbClr val="FF0000"/>
                </a:solidFill>
                <a:latin typeface="Century Gothic" pitchFamily="34" charset="0"/>
              </a:rPr>
              <a:t>Sağlık Okuryazarlığı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68761"/>
            <a:ext cx="8280722" cy="4897090"/>
          </a:xfrm>
          <a:ln>
            <a:solidFill>
              <a:srgbClr val="776DF9"/>
            </a:solidFill>
          </a:ln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tr-TR" sz="1200" dirty="0" smtClean="0">
                <a:sym typeface="Wingdings" pitchFamily="2" charset="2"/>
              </a:rPr>
              <a:t>	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tr-TR" sz="1200" dirty="0" smtClean="0">
                <a:sym typeface="Wingdings" pitchFamily="2" charset="2"/>
              </a:rPr>
              <a:t>	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tr-TR" sz="1200" dirty="0" smtClean="0">
              <a:solidFill>
                <a:srgbClr val="000099"/>
              </a:solidFill>
              <a:sym typeface="Wingdings" pitchFamily="2" charset="2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tr-TR" sz="1200" dirty="0" smtClean="0">
              <a:solidFill>
                <a:srgbClr val="000099"/>
              </a:solidFill>
              <a:sym typeface="Wingdings" pitchFamily="2" charset="2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tr-TR" sz="1200" dirty="0" smtClean="0">
              <a:solidFill>
                <a:srgbClr val="000099"/>
              </a:solidFill>
              <a:sym typeface="Wingdings" pitchFamily="2" charset="2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tr-TR" sz="1200" dirty="0" smtClean="0">
                <a:solidFill>
                  <a:srgbClr val="000099"/>
                </a:solidFill>
                <a:sym typeface="Wingdings" pitchFamily="2" charset="2"/>
              </a:rPr>
              <a:t> </a:t>
            </a:r>
            <a:r>
              <a:rPr lang="tr-TR" sz="2800" b="1" dirty="0" smtClean="0">
                <a:solidFill>
                  <a:srgbClr val="000099"/>
                </a:solidFill>
                <a:latin typeface="Century Gothic" pitchFamily="34" charset="0"/>
              </a:rPr>
              <a:t>Sağlıklı yaşam yılını ve kalitesini artırır</a:t>
            </a:r>
            <a:endParaRPr lang="tr-TR" sz="24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tr-TR" sz="24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tr-TR" sz="2000" dirty="0" smtClean="0">
                <a:solidFill>
                  <a:srgbClr val="000099"/>
                </a:solidFill>
                <a:latin typeface="Century Gothic" pitchFamily="34" charset="0"/>
                <a:sym typeface="Wingdings" pitchFamily="2" charset="2"/>
              </a:rPr>
              <a:t>	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tr-TR" sz="2000" dirty="0" smtClean="0">
                <a:solidFill>
                  <a:srgbClr val="000099"/>
                </a:solidFill>
                <a:latin typeface="Century Gothic" pitchFamily="34" charset="0"/>
                <a:sym typeface="Wingdings" pitchFamily="2" charset="2"/>
              </a:rPr>
              <a:t></a:t>
            </a:r>
            <a:r>
              <a:rPr lang="tr-TR" sz="2800" b="1" dirty="0" smtClean="0">
                <a:solidFill>
                  <a:srgbClr val="000099"/>
                </a:solidFill>
                <a:latin typeface="Century Gothic" pitchFamily="34" charset="0"/>
              </a:rPr>
              <a:t>Sağlık Eşitsizliklerini giderir</a:t>
            </a:r>
            <a:endParaRPr lang="tr-TR" sz="24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tr-TR" sz="24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tr-TR" sz="2000" dirty="0" smtClean="0">
                <a:solidFill>
                  <a:srgbClr val="000099"/>
                </a:solidFill>
                <a:latin typeface="Century Gothic" pitchFamily="34" charset="0"/>
                <a:sym typeface="Wingdings" pitchFamily="2" charset="2"/>
              </a:rPr>
              <a:t>	</a:t>
            </a:r>
            <a:endParaRPr lang="tr-TR" sz="20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tr-TR" sz="2000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tr-TR" sz="700" b="1" dirty="0" smtClean="0"/>
              <a:t>			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tr-TR" sz="900" b="1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tr-TR" sz="900" b="1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tr-TR" sz="900" b="1" dirty="0" smtClean="0"/>
              <a:t>				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tr-TR" sz="900" b="1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tr-TR" sz="900" b="1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tr-TR" sz="900" b="1" dirty="0" smtClean="0"/>
              <a:t>				</a:t>
            </a:r>
            <a:r>
              <a:rPr lang="tr-TR" sz="1600" b="1" dirty="0" smtClean="0"/>
              <a:t>Kaynak:</a:t>
            </a:r>
            <a:r>
              <a:rPr lang="tr-TR" sz="1600" b="1" dirty="0" err="1" smtClean="0"/>
              <a:t>Healthy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People</a:t>
            </a:r>
            <a:r>
              <a:rPr lang="tr-TR" sz="1600" b="1" dirty="0" smtClean="0"/>
              <a:t> 2010:</a:t>
            </a:r>
            <a:r>
              <a:rPr lang="tr-TR" sz="1600" b="1" dirty="0" err="1" smtClean="0"/>
              <a:t>Understanding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and</a:t>
            </a:r>
            <a:r>
              <a:rPr lang="tr-TR" sz="1600" b="1" dirty="0" smtClean="0"/>
              <a:t> 				</a:t>
            </a:r>
            <a:r>
              <a:rPr lang="tr-TR" sz="1600" b="1" dirty="0" err="1" smtClean="0"/>
              <a:t>improving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health</a:t>
            </a:r>
            <a:r>
              <a:rPr lang="tr-TR" sz="1600" b="1" dirty="0" smtClean="0"/>
              <a:t>” başlıklı çalışması.</a:t>
            </a:r>
          </a:p>
          <a:p>
            <a:pPr eaLnBrk="1" hangingPunct="1">
              <a:lnSpc>
                <a:spcPct val="80000"/>
              </a:lnSpc>
            </a:pPr>
            <a:endParaRPr lang="tr-TR" sz="1600" dirty="0" smtClean="0"/>
          </a:p>
        </p:txBody>
      </p:sp>
      <p:sp>
        <p:nvSpPr>
          <p:cNvPr id="717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36266C-5F92-4E2E-B354-E7686D9FD3A0}" type="slidenum">
              <a:rPr lang="tr-TR"/>
              <a:pPr/>
              <a:t>5</a:t>
            </a:fld>
            <a:endParaRPr lang="tr-TR"/>
          </a:p>
        </p:txBody>
      </p:sp>
      <p:sp>
        <p:nvSpPr>
          <p:cNvPr id="6" name="5 Gülen Yüz"/>
          <p:cNvSpPr/>
          <p:nvPr/>
        </p:nvSpPr>
        <p:spPr>
          <a:xfrm>
            <a:off x="7668344" y="2204864"/>
            <a:ext cx="720080" cy="5040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Eşit Değildir"/>
          <p:cNvSpPr/>
          <p:nvPr/>
        </p:nvSpPr>
        <p:spPr>
          <a:xfrm>
            <a:off x="6228184" y="3140968"/>
            <a:ext cx="770384" cy="576064"/>
          </a:xfrm>
          <a:prstGeom prst="mathNotEqual">
            <a:avLst>
              <a:gd name="adj1" fmla="val 23520"/>
              <a:gd name="adj2" fmla="val 4200000"/>
              <a:gd name="adj3" fmla="val 1176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00"/>
              </a:solidFill>
            </a:endParaRPr>
          </a:p>
        </p:txBody>
      </p:sp>
      <p:pic>
        <p:nvPicPr>
          <p:cNvPr id="8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1224136" cy="108012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565344" y="692497"/>
            <a:ext cx="4897437" cy="1152525"/>
          </a:xfrm>
          <a:noFill/>
        </p:spPr>
        <p:txBody>
          <a:bodyPr/>
          <a:lstStyle/>
          <a:p>
            <a:pPr eaLnBrk="1" hangingPunct="1"/>
            <a:r>
              <a:rPr lang="tr-TR" sz="4000" b="1" dirty="0" smtClean="0">
                <a:latin typeface="Century Gothic" pitchFamily="34" charset="0"/>
              </a:rPr>
              <a:t/>
            </a:r>
            <a:br>
              <a:rPr lang="tr-TR" sz="4000" b="1" dirty="0" smtClean="0">
                <a:latin typeface="Century Gothic" pitchFamily="34" charset="0"/>
              </a:rPr>
            </a:br>
            <a:r>
              <a:rPr lang="tr-TR" sz="3200" b="1" dirty="0" smtClean="0">
                <a:solidFill>
                  <a:srgbClr val="FF0000"/>
                </a:solidFill>
                <a:latin typeface="Century Gothic" pitchFamily="34" charset="0"/>
              </a:rPr>
              <a:t>Sağlık Okuryazarlığı neyi geliştir?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28775"/>
            <a:ext cx="7775575" cy="4537075"/>
          </a:xfrm>
        </p:spPr>
        <p:txBody>
          <a:bodyPr/>
          <a:lstStyle/>
          <a:p>
            <a:pPr algn="just" eaLnBrk="1" hangingPunct="1">
              <a:buFontTx/>
              <a:buNone/>
            </a:pPr>
            <a:endParaRPr lang="tr-TR" sz="1600" dirty="0" smtClean="0">
              <a:latin typeface="Century Gothic" pitchFamily="34" charset="0"/>
            </a:endParaRPr>
          </a:p>
          <a:p>
            <a:pPr lvl="1" eaLnBrk="1" hangingPunct="1">
              <a:spcBef>
                <a:spcPct val="25000"/>
              </a:spcBef>
              <a:buFontTx/>
              <a:buNone/>
            </a:pPr>
            <a:endParaRPr lang="tr-TR" sz="1600" dirty="0" smtClean="0">
              <a:sym typeface="Wingdings" pitchFamily="2" charset="2"/>
            </a:endParaRPr>
          </a:p>
          <a:p>
            <a:pPr lvl="1" eaLnBrk="1" hangingPunct="1">
              <a:spcBef>
                <a:spcPct val="25000"/>
              </a:spcBef>
              <a:buFontTx/>
              <a:buNone/>
            </a:pPr>
            <a:endParaRPr lang="tr-TR" sz="1600" dirty="0" smtClean="0">
              <a:sym typeface="Wingdings" pitchFamily="2" charset="2"/>
            </a:endParaRPr>
          </a:p>
          <a:p>
            <a:pPr lvl="1" eaLnBrk="1" hangingPunct="1">
              <a:spcBef>
                <a:spcPct val="25000"/>
              </a:spcBef>
              <a:buFontTx/>
              <a:buNone/>
            </a:pPr>
            <a:r>
              <a:rPr lang="tr-TR" sz="1600" dirty="0" smtClean="0">
                <a:solidFill>
                  <a:srgbClr val="000099"/>
                </a:solidFill>
                <a:sym typeface="Wingdings" pitchFamily="2" charset="2"/>
              </a:rPr>
              <a:t></a:t>
            </a:r>
            <a:r>
              <a:rPr lang="tr-TR" sz="1600" dirty="0" smtClean="0">
                <a:solidFill>
                  <a:srgbClr val="000099"/>
                </a:solidFill>
                <a:latin typeface="Century Gothic" pitchFamily="34" charset="0"/>
              </a:rPr>
              <a:t> </a:t>
            </a:r>
            <a:r>
              <a:rPr lang="tr-TR" b="1" dirty="0" smtClean="0">
                <a:solidFill>
                  <a:srgbClr val="000099"/>
                </a:solidFill>
                <a:latin typeface="Century Gothic" pitchFamily="34" charset="0"/>
              </a:rPr>
              <a:t>Doğru bilgi ve hizmete </a:t>
            </a:r>
          </a:p>
          <a:p>
            <a:pPr lvl="1" eaLnBrk="1" hangingPunct="1">
              <a:spcBef>
                <a:spcPct val="25000"/>
              </a:spcBef>
              <a:buFontTx/>
              <a:buNone/>
            </a:pPr>
            <a:r>
              <a:rPr lang="tr-TR" b="1" dirty="0" smtClean="0">
                <a:solidFill>
                  <a:srgbClr val="000099"/>
                </a:solidFill>
                <a:latin typeface="Century Gothic" pitchFamily="34" charset="0"/>
              </a:rPr>
              <a:t>	ulaşma becerilerini,</a:t>
            </a:r>
          </a:p>
          <a:p>
            <a:pPr lvl="1" eaLnBrk="1" hangingPunct="1">
              <a:spcBef>
                <a:spcPct val="25000"/>
              </a:spcBef>
              <a:buFontTx/>
              <a:buNone/>
            </a:pPr>
            <a:r>
              <a:rPr lang="tr-TR" b="1" dirty="0" smtClean="0">
                <a:solidFill>
                  <a:srgbClr val="000099"/>
                </a:solidFill>
                <a:latin typeface="Century Gothic" pitchFamily="34" charset="0"/>
                <a:sym typeface="Wingdings" pitchFamily="2" charset="2"/>
              </a:rPr>
              <a:t></a:t>
            </a:r>
            <a:r>
              <a:rPr lang="tr-TR" b="1" dirty="0" smtClean="0">
                <a:solidFill>
                  <a:srgbClr val="000099"/>
                </a:solidFill>
                <a:latin typeface="Century Gothic" pitchFamily="34" charset="0"/>
              </a:rPr>
              <a:t> Bu hizmeti kullanabilme </a:t>
            </a:r>
          </a:p>
          <a:p>
            <a:pPr lvl="1" eaLnBrk="1" hangingPunct="1">
              <a:spcBef>
                <a:spcPct val="25000"/>
              </a:spcBef>
              <a:buFontTx/>
              <a:buNone/>
            </a:pPr>
            <a:r>
              <a:rPr lang="tr-TR" b="1" dirty="0" smtClean="0">
                <a:solidFill>
                  <a:srgbClr val="000099"/>
                </a:solidFill>
                <a:latin typeface="Century Gothic" pitchFamily="34" charset="0"/>
              </a:rPr>
              <a:t>	yeteneğini</a:t>
            </a:r>
          </a:p>
          <a:p>
            <a:pPr lvl="1" eaLnBrk="1" hangingPunct="1">
              <a:spcBef>
                <a:spcPct val="25000"/>
              </a:spcBef>
              <a:buFontTx/>
              <a:buNone/>
            </a:pPr>
            <a:r>
              <a:rPr lang="tr-TR" b="1" dirty="0" smtClean="0">
                <a:solidFill>
                  <a:srgbClr val="000099"/>
                </a:solidFill>
                <a:latin typeface="Century Gothic" pitchFamily="34" charset="0"/>
                <a:sym typeface="Wingdings" pitchFamily="2" charset="2"/>
              </a:rPr>
              <a:t> </a:t>
            </a:r>
            <a:r>
              <a:rPr lang="tr-TR" b="1" dirty="0" smtClean="0">
                <a:solidFill>
                  <a:srgbClr val="000099"/>
                </a:solidFill>
                <a:latin typeface="Century Gothic" pitchFamily="34" charset="0"/>
              </a:rPr>
              <a:t>Sağlık Hizmetleri Talimatlarını doğru okuma ve anlamayı,</a:t>
            </a:r>
          </a:p>
          <a:p>
            <a:pPr lvl="1" eaLnBrk="1" hangingPunct="1">
              <a:spcBef>
                <a:spcPct val="25000"/>
              </a:spcBef>
              <a:buFontTx/>
              <a:buNone/>
            </a:pPr>
            <a:r>
              <a:rPr lang="tr-TR" sz="2400" dirty="0" smtClean="0">
                <a:latin typeface="Century Gothic" pitchFamily="34" charset="0"/>
              </a:rPr>
              <a:t>	 		</a:t>
            </a:r>
          </a:p>
          <a:p>
            <a:pPr algn="just" eaLnBrk="1" hangingPunct="1">
              <a:buFontTx/>
              <a:buNone/>
            </a:pPr>
            <a:r>
              <a:rPr lang="tr-TR" sz="1600" dirty="0" smtClean="0">
                <a:solidFill>
                  <a:schemeClr val="tx2"/>
                </a:solidFill>
                <a:latin typeface="Century Gothic" pitchFamily="34" charset="0"/>
              </a:rPr>
              <a:t>			</a:t>
            </a:r>
            <a:endParaRPr lang="tr-TR" sz="2800" b="1" dirty="0" smtClean="0">
              <a:solidFill>
                <a:schemeClr val="folHlink"/>
              </a:solidFill>
            </a:endParaRPr>
          </a:p>
        </p:txBody>
      </p:sp>
      <p:sp>
        <p:nvSpPr>
          <p:cNvPr id="9218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E8A792-8612-4E7F-959D-14D20150459F}" type="slidenum">
              <a:rPr lang="tr-TR"/>
              <a:pPr/>
              <a:t>6</a:t>
            </a:fld>
            <a:endParaRPr lang="tr-TR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6227763" y="2565400"/>
            <a:ext cx="2232025" cy="13668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2400">
                <a:solidFill>
                  <a:srgbClr val="000099"/>
                </a:solidFill>
              </a:rPr>
              <a:t>geliştirir, </a:t>
            </a:r>
          </a:p>
          <a:p>
            <a:pPr algn="ctr"/>
            <a:r>
              <a:rPr lang="tr-TR" sz="2400">
                <a:solidFill>
                  <a:srgbClr val="000099"/>
                </a:solidFill>
              </a:rPr>
              <a:t>destekler</a:t>
            </a:r>
          </a:p>
        </p:txBody>
      </p:sp>
      <p:sp>
        <p:nvSpPr>
          <p:cNvPr id="9223" name="Line 13"/>
          <p:cNvSpPr>
            <a:spLocks noChangeShapeType="1"/>
          </p:cNvSpPr>
          <p:nvPr/>
        </p:nvSpPr>
        <p:spPr bwMode="auto">
          <a:xfrm>
            <a:off x="3635375" y="4508500"/>
            <a:ext cx="3744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9224" name="Line 15"/>
          <p:cNvSpPr>
            <a:spLocks noChangeShapeType="1"/>
          </p:cNvSpPr>
          <p:nvPr/>
        </p:nvSpPr>
        <p:spPr bwMode="auto">
          <a:xfrm flipV="1">
            <a:off x="7380288" y="3933825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9225" name="Line 18"/>
          <p:cNvSpPr>
            <a:spLocks noChangeShapeType="1"/>
          </p:cNvSpPr>
          <p:nvPr/>
        </p:nvSpPr>
        <p:spPr bwMode="auto">
          <a:xfrm>
            <a:off x="5148263" y="3429000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5148064" y="5445224"/>
            <a:ext cx="28803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8028384" y="3861048"/>
            <a:ext cx="0" cy="1582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pic>
        <p:nvPicPr>
          <p:cNvPr id="12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95" y="611789"/>
            <a:ext cx="1224136" cy="1296144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458217"/>
            <a:ext cx="5110163" cy="1189038"/>
          </a:xfrm>
          <a:noFill/>
        </p:spPr>
        <p:txBody>
          <a:bodyPr/>
          <a:lstStyle/>
          <a:p>
            <a:pPr eaLnBrk="1" hangingPunct="1"/>
            <a:r>
              <a:rPr lang="tr-TR" sz="3200" b="1" dirty="0" smtClean="0">
                <a:solidFill>
                  <a:srgbClr val="FF0000"/>
                </a:solidFill>
                <a:latin typeface="Century Gothic" pitchFamily="34" charset="0"/>
              </a:rPr>
              <a:t>Sağlık Okuryazarlığı güçlendirir. Neyi? 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696200" cy="4337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mtClean="0">
                <a:solidFill>
                  <a:srgbClr val="000099"/>
                </a:solidFill>
                <a:sym typeface="Wingdings" pitchFamily="2" charset="2"/>
              </a:rPr>
              <a:t></a:t>
            </a:r>
            <a:r>
              <a:rPr lang="tr-TR" sz="2800" b="1" smtClean="0">
                <a:solidFill>
                  <a:srgbClr val="000099"/>
                </a:solidFill>
                <a:latin typeface="Century Gothic" pitchFamily="34" charset="0"/>
              </a:rPr>
              <a:t>Kaynakların doğru kullanılmasını,</a:t>
            </a:r>
          </a:p>
          <a:p>
            <a:pPr eaLnBrk="1" hangingPunct="1">
              <a:buFontTx/>
              <a:buNone/>
            </a:pPr>
            <a:r>
              <a:rPr lang="tr-TR" sz="2800" b="1" smtClean="0">
                <a:solidFill>
                  <a:srgbClr val="000099"/>
                </a:solidFill>
                <a:latin typeface="Century Gothic" pitchFamily="34" charset="0"/>
                <a:sym typeface="Wingdings" pitchFamily="2" charset="2"/>
              </a:rPr>
              <a:t>Sağlık hizmetlerinde kalite koşullarının oluşturulmasını,</a:t>
            </a:r>
            <a:endParaRPr lang="tr-TR" sz="2800" b="1" smtClean="0">
              <a:solidFill>
                <a:srgbClr val="000099"/>
              </a:solidFill>
              <a:latin typeface="Century Gothic" pitchFamily="34" charset="0"/>
            </a:endParaRPr>
          </a:p>
          <a:p>
            <a:pPr eaLnBrk="1" hangingPunct="1">
              <a:buFontTx/>
              <a:buNone/>
            </a:pPr>
            <a:r>
              <a:rPr lang="tr-TR" sz="2800" b="1" smtClean="0">
                <a:solidFill>
                  <a:srgbClr val="000099"/>
                </a:solidFill>
                <a:latin typeface="Century Gothic" pitchFamily="34" charset="0"/>
                <a:sym typeface="Wingdings" pitchFamily="2" charset="2"/>
              </a:rPr>
              <a:t></a:t>
            </a:r>
            <a:r>
              <a:rPr lang="tr-TR" sz="2800" b="1" smtClean="0">
                <a:solidFill>
                  <a:srgbClr val="000099"/>
                </a:solidFill>
                <a:latin typeface="Century Gothic" pitchFamily="34" charset="0"/>
              </a:rPr>
              <a:t>Bireyin kendi sağlığının ve toplum sağlığının üzerinde yetkin olmasını</a:t>
            </a:r>
          </a:p>
          <a:p>
            <a:pPr eaLnBrk="1" hangingPunct="1">
              <a:buFontTx/>
              <a:buNone/>
            </a:pPr>
            <a:r>
              <a:rPr lang="tr-TR" sz="2800" smtClean="0">
                <a:latin typeface="Century Gothic" pitchFamily="34" charset="0"/>
              </a:rPr>
              <a:t>			</a:t>
            </a:r>
          </a:p>
        </p:txBody>
      </p:sp>
      <p:sp>
        <p:nvSpPr>
          <p:cNvPr id="10242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6FEF44-B928-4AD5-B0AA-1EF4F29E14CD}" type="slidenum">
              <a:rPr lang="tr-TR"/>
              <a:pPr/>
              <a:t>7</a:t>
            </a:fld>
            <a:endParaRPr lang="tr-TR"/>
          </a:p>
        </p:txBody>
      </p:sp>
      <p:sp>
        <p:nvSpPr>
          <p:cNvPr id="10246" name="Oval 8"/>
          <p:cNvSpPr>
            <a:spLocks noChangeArrowheads="1"/>
          </p:cNvSpPr>
          <p:nvPr/>
        </p:nvSpPr>
        <p:spPr bwMode="auto">
          <a:xfrm>
            <a:off x="5076825" y="4797425"/>
            <a:ext cx="2808288" cy="1152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tr-TR" sz="2400" b="1" dirty="0">
                <a:solidFill>
                  <a:srgbClr val="FF0000"/>
                </a:solidFill>
              </a:rPr>
              <a:t>Güçlendirir</a:t>
            </a:r>
            <a:r>
              <a:rPr lang="tr-TR" sz="2400" b="1" dirty="0">
                <a:solidFill>
                  <a:schemeClr val="folHlink"/>
                </a:solidFill>
              </a:rPr>
              <a:t>.</a:t>
            </a:r>
          </a:p>
        </p:txBody>
      </p:sp>
      <p:sp>
        <p:nvSpPr>
          <p:cNvPr id="10247" name="Line 9"/>
          <p:cNvSpPr>
            <a:spLocks noChangeShapeType="1"/>
          </p:cNvSpPr>
          <p:nvPr/>
        </p:nvSpPr>
        <p:spPr bwMode="auto">
          <a:xfrm>
            <a:off x="6732588" y="2205038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0248" name="Line 10"/>
          <p:cNvSpPr>
            <a:spLocks noChangeShapeType="1"/>
          </p:cNvSpPr>
          <p:nvPr/>
        </p:nvSpPr>
        <p:spPr bwMode="auto">
          <a:xfrm>
            <a:off x="3851275" y="3213100"/>
            <a:ext cx="3313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0249" name="Line 11"/>
          <p:cNvSpPr>
            <a:spLocks noChangeShapeType="1"/>
          </p:cNvSpPr>
          <p:nvPr/>
        </p:nvSpPr>
        <p:spPr bwMode="auto">
          <a:xfrm>
            <a:off x="4211638" y="4221163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0250" name="Line 12"/>
          <p:cNvSpPr>
            <a:spLocks noChangeShapeType="1"/>
          </p:cNvSpPr>
          <p:nvPr/>
        </p:nvSpPr>
        <p:spPr bwMode="auto">
          <a:xfrm>
            <a:off x="4211638" y="5373688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0251" name="Line 13"/>
          <p:cNvSpPr>
            <a:spLocks noChangeShapeType="1"/>
          </p:cNvSpPr>
          <p:nvPr/>
        </p:nvSpPr>
        <p:spPr bwMode="auto">
          <a:xfrm>
            <a:off x="7164388" y="321310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0252" name="Line 14"/>
          <p:cNvSpPr>
            <a:spLocks noChangeShapeType="1"/>
          </p:cNvSpPr>
          <p:nvPr/>
        </p:nvSpPr>
        <p:spPr bwMode="auto">
          <a:xfrm>
            <a:off x="7667625" y="2205038"/>
            <a:ext cx="0" cy="287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pic>
        <p:nvPicPr>
          <p:cNvPr id="1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24136" cy="1296144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>
                <a:solidFill>
                  <a:srgbClr val="FF0000"/>
                </a:solidFill>
                <a:latin typeface="Century Gothic" pitchFamily="34" charset="0"/>
              </a:rPr>
              <a:t>Sağlık Okuryazarlığı </a:t>
            </a:r>
            <a:br>
              <a:rPr lang="tr-TR" sz="3200" b="1" dirty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tr-TR" sz="3200" b="1" dirty="0">
                <a:solidFill>
                  <a:srgbClr val="FF0000"/>
                </a:solidFill>
                <a:latin typeface="Century Gothic" pitchFamily="34" charset="0"/>
              </a:rPr>
              <a:t>neyi kapsar!..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tr-TR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Century Gothic" pitchFamily="34" charset="0"/>
              </a:rPr>
              <a:t>Okuma</a:t>
            </a:r>
            <a:r>
              <a:rPr lang="tr-TR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Century Gothic" pitchFamily="34" charset="0"/>
              </a:rPr>
              <a:t>, 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tr-TR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Dinleme</a:t>
            </a:r>
            <a:r>
              <a:rPr lang="tr-TR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Century Gothic" pitchFamily="34" charset="0"/>
              </a:rPr>
              <a:t>,   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tr-TR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Century Gothic" pitchFamily="34" charset="0"/>
              </a:rPr>
              <a:t>Analiz </a:t>
            </a:r>
            <a:r>
              <a:rPr lang="tr-TR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Century Gothic" pitchFamily="34" charset="0"/>
              </a:rPr>
              <a:t>etme,         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tr-TR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Century Gothic" pitchFamily="34" charset="0"/>
              </a:rPr>
              <a:t>Karara </a:t>
            </a:r>
            <a:r>
              <a:rPr lang="tr-TR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Century Gothic" pitchFamily="34" charset="0"/>
              </a:rPr>
              <a:t>katılma, 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tr-TR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Century Gothic" pitchFamily="34" charset="0"/>
              </a:rPr>
              <a:t>Karar </a:t>
            </a:r>
            <a:r>
              <a:rPr lang="tr-TR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verme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Century Gothic" pitchFamily="34" charset="0"/>
              </a:rPr>
              <a:t>Hayata  uyarlanma</a:t>
            </a:r>
            <a:endParaRPr lang="tr-TR" b="1" dirty="0">
              <a:solidFill>
                <a:schemeClr val="accent6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9FA5A-1A91-48FC-95BD-9628AA0C68DC}" type="slidenum">
              <a:rPr lang="tr-TR" smtClean="0"/>
              <a:pPr>
                <a:defRPr/>
              </a:pPr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9079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83568" y="1454468"/>
            <a:ext cx="7560841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239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sağlık</a:t>
            </a:r>
            <a:endParaRPr lang="tr-TR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4" name="Dikdörtgen 3"/>
          <p:cNvSpPr/>
          <p:nvPr/>
        </p:nvSpPr>
        <p:spPr>
          <a:xfrm rot="5400000">
            <a:off x="5185021" y="1377725"/>
            <a:ext cx="2171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5400" b="1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anlayış</a:t>
            </a:r>
            <a:endParaRPr lang="tr-TR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1F497D">
                  <a:lumMod val="60000"/>
                  <a:lumOff val="40000"/>
                </a:srgbClr>
              </a:solidFill>
              <a:effectLst>
                <a:reflection blurRad="12700" stA="28000" endPos="45000" dist="1000" dir="5400000" sy="-100000" algn="bl" rotWithShape="0"/>
              </a:effectLst>
              <a:latin typeface="Calibri"/>
            </a:endParaRPr>
          </a:p>
        </p:txBody>
      </p:sp>
      <p:sp>
        <p:nvSpPr>
          <p:cNvPr id="5" name="Dikdörtgen 4"/>
          <p:cNvSpPr/>
          <p:nvPr/>
        </p:nvSpPr>
        <p:spPr>
          <a:xfrm rot="16200000">
            <a:off x="4012977" y="1971800"/>
            <a:ext cx="18259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40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</a:rPr>
              <a:t>birey</a:t>
            </a:r>
            <a:endParaRPr lang="tr-TR" sz="40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475656" y="3068960"/>
            <a:ext cx="13346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2800" b="1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bireyler</a:t>
            </a:r>
            <a:endParaRPr lang="tr-TR" sz="2800" b="1" dirty="0">
              <a:ln w="0"/>
              <a:solidFill>
                <a:srgbClr val="92D050"/>
              </a:solidFill>
              <a:effectLst>
                <a:reflection blurRad="12700" stA="50000" endPos="50000" dist="5000" dir="5400000" sy="-100000" rotWithShape="0"/>
              </a:effectLst>
              <a:latin typeface="Calibri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357226" y="260648"/>
            <a:ext cx="2319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5400" b="1" dirty="0" smtClean="0">
                <a:ln w="11430"/>
                <a:solidFill>
                  <a:srgbClr val="8064A2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beceri</a:t>
            </a:r>
            <a:endParaRPr lang="tr-TR" sz="5400" b="1" dirty="0">
              <a:ln w="11430"/>
              <a:solidFill>
                <a:srgbClr val="8064A2">
                  <a:lumMod val="75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6416498" y="1425550"/>
            <a:ext cx="15359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6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halk</a:t>
            </a:r>
            <a:endParaRPr lang="tr-TR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67544" y="3861048"/>
            <a:ext cx="32684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8000" b="1" dirty="0" smtClean="0">
                <a:ln w="1905"/>
                <a:solidFill>
                  <a:srgbClr val="8064A2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toplum</a:t>
            </a:r>
            <a:endParaRPr lang="tr-TR" sz="8000" b="1" dirty="0">
              <a:ln w="1905"/>
              <a:solidFill>
                <a:srgbClr val="8064A2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590945" y="5157192"/>
            <a:ext cx="22934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4000" b="1" dirty="0" smtClean="0">
                <a:ln w="1905"/>
                <a:solidFill>
                  <a:srgbClr val="9BBB59">
                    <a:lumMod val="60000"/>
                    <a:lumOff val="4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kullanım</a:t>
            </a:r>
            <a:endParaRPr lang="tr-TR" sz="4000" b="1" dirty="0">
              <a:ln w="1905"/>
              <a:solidFill>
                <a:srgbClr val="9BBB59">
                  <a:lumMod val="60000"/>
                  <a:lumOff val="4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1" name="Dikdörtgen 10"/>
          <p:cNvSpPr/>
          <p:nvPr/>
        </p:nvSpPr>
        <p:spPr>
          <a:xfrm rot="5400000">
            <a:off x="6842178" y="4392792"/>
            <a:ext cx="30861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8800" b="1" dirty="0" smtClean="0">
                <a:ln w="1905"/>
                <a:solidFill>
                  <a:srgbClr val="F79646">
                    <a:lumMod val="60000"/>
                    <a:lumOff val="4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bakım</a:t>
            </a:r>
            <a:endParaRPr lang="tr-TR" sz="5400" b="1" dirty="0">
              <a:ln w="1905"/>
              <a:solidFill>
                <a:srgbClr val="F79646">
                  <a:lumMod val="60000"/>
                  <a:lumOff val="4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4909004" y="3933056"/>
            <a:ext cx="31193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9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servis</a:t>
            </a:r>
            <a:endParaRPr lang="tr-TR" sz="54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3" name="Dikdörtgen 12"/>
          <p:cNvSpPr/>
          <p:nvPr/>
        </p:nvSpPr>
        <p:spPr>
          <a:xfrm rot="16200000">
            <a:off x="6930188" y="1430852"/>
            <a:ext cx="276229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115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bilgi</a:t>
            </a:r>
            <a:endParaRPr lang="tr-TR" sz="115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5368103" y="5695018"/>
            <a:ext cx="2588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kapasite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2467987" y="1065510"/>
            <a:ext cx="3688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5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okuryazarlık</a:t>
            </a:r>
            <a:endParaRPr lang="tr-TR" sz="5400" b="1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1835696" y="1702549"/>
            <a:ext cx="30042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36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değerlendirme</a:t>
            </a:r>
            <a:endParaRPr lang="tr-TR" sz="3600" b="1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7" name="Dikdörtgen 16"/>
          <p:cNvSpPr/>
          <p:nvPr/>
        </p:nvSpPr>
        <p:spPr>
          <a:xfrm rot="16200000">
            <a:off x="2998985" y="2300226"/>
            <a:ext cx="11176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DERECE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KADEME</a:t>
            </a:r>
            <a:endParaRPr lang="tr-TR" sz="2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652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yalı Kalemler">
  <a:themeElements>
    <a:clrScheme name="Boyalı Kalemler 2">
      <a:dk1>
        <a:srgbClr val="000000"/>
      </a:dk1>
      <a:lt1>
        <a:srgbClr val="FFFFFF"/>
      </a:lt1>
      <a:dk2>
        <a:srgbClr val="000000"/>
      </a:dk2>
      <a:lt2>
        <a:srgbClr val="99CCFF"/>
      </a:lt2>
      <a:accent1>
        <a:srgbClr val="CCCCFF"/>
      </a:accent1>
      <a:accent2>
        <a:srgbClr val="000066"/>
      </a:accent2>
      <a:accent3>
        <a:srgbClr val="FFFFFF"/>
      </a:accent3>
      <a:accent4>
        <a:srgbClr val="000000"/>
      </a:accent4>
      <a:accent5>
        <a:srgbClr val="E2E2FF"/>
      </a:accent5>
      <a:accent6>
        <a:srgbClr val="00005C"/>
      </a:accent6>
      <a:hlink>
        <a:srgbClr val="00B200"/>
      </a:hlink>
      <a:folHlink>
        <a:srgbClr val="CCFF33"/>
      </a:folHlink>
    </a:clrScheme>
    <a:fontScheme name="Boyalı Kaleml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yalı Kalemler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yalı Kalemler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yalı Kalemler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yalı Kalemler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yalı Kalemler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yalı Kalemler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yalı Kalemler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yalı Kalemler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307</Words>
  <Application>Microsoft Office PowerPoint</Application>
  <PresentationFormat>Ekran Gösterisi (4:3)</PresentationFormat>
  <Paragraphs>154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22</vt:i4>
      </vt:variant>
    </vt:vector>
  </HeadingPairs>
  <TitlesOfParts>
    <vt:vector size="24" baseType="lpstr">
      <vt:lpstr>Boyalı Kalemler</vt:lpstr>
      <vt:lpstr>Ofis Teması</vt:lpstr>
      <vt:lpstr>SAĞLIK OKURYAZARLIĞI   </vt:lpstr>
      <vt:lpstr> SUNU  İÇERİĞİ</vt:lpstr>
      <vt:lpstr>Sağlık Okuryazarlığı TANIM</vt:lpstr>
      <vt:lpstr> Sağlık Okuryazarlığı nedir?</vt:lpstr>
      <vt:lpstr>Sağlık Okuryazarlığı</vt:lpstr>
      <vt:lpstr> Sağlık Okuryazarlığı neyi geliştir?</vt:lpstr>
      <vt:lpstr>Sağlık Okuryazarlığı güçlendirir. Neyi? </vt:lpstr>
      <vt:lpstr>Sağlık Okuryazarlığı  neyi kapsar!..</vt:lpstr>
      <vt:lpstr>PowerPoint Sunusu</vt:lpstr>
      <vt:lpstr>Sağlık Okuryazarı Olmak İçin….</vt:lpstr>
      <vt:lpstr>PowerPoint Sunusu</vt:lpstr>
      <vt:lpstr>İletişim Temelli Hizmet</vt:lpstr>
      <vt:lpstr>PowerPoint Sunusu</vt:lpstr>
      <vt:lpstr>PowerPoint Sunusu</vt:lpstr>
      <vt:lpstr>PowerPoint Sunusu</vt:lpstr>
      <vt:lpstr>Sağlık Okuryazarlığı Yeterli</vt:lpstr>
      <vt:lpstr>PowerPoint Sunusu</vt:lpstr>
      <vt:lpstr>PowerPoint Sunusu</vt:lpstr>
      <vt:lpstr>PowerPoint Sunusu</vt:lpstr>
      <vt:lpstr>PowerPoint Sunusu</vt:lpstr>
      <vt:lpstr>PowerPoint Sunusu</vt:lpstr>
      <vt:lpstr>       Teşekkürler         T.C Sağlık Bakanlığı Türkiye Halk Sağlığı Kurumu Tel/ Fax : 0 312 5655246 </vt:lpstr>
    </vt:vector>
  </TitlesOfParts>
  <Company>Tekirdağ Fatih Anadolu Lisesi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SAĞLIK OKURYAZARLIĞI</dc:title>
  <dc:creator>Mehtap Işıkalp</dc:creator>
  <cp:lastModifiedBy>Windows Kullanıcısı</cp:lastModifiedBy>
  <cp:revision>27</cp:revision>
  <dcterms:modified xsi:type="dcterms:W3CDTF">2017-10-16T07:46:34Z</dcterms:modified>
</cp:coreProperties>
</file>